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709" r:id="rId3"/>
    <p:sldId id="710" r:id="rId4"/>
    <p:sldId id="711" r:id="rId5"/>
    <p:sldId id="712" r:id="rId6"/>
    <p:sldId id="713" r:id="rId7"/>
    <p:sldId id="714" r:id="rId8"/>
    <p:sldId id="715" r:id="rId9"/>
    <p:sldId id="717" r:id="rId10"/>
    <p:sldId id="718" r:id="rId11"/>
    <p:sldId id="719" r:id="rId12"/>
    <p:sldId id="720" r:id="rId13"/>
    <p:sldId id="721" r:id="rId14"/>
    <p:sldId id="722" r:id="rId15"/>
    <p:sldId id="723" r:id="rId16"/>
    <p:sldId id="724" r:id="rId17"/>
    <p:sldId id="725" r:id="rId18"/>
    <p:sldId id="726" r:id="rId19"/>
    <p:sldId id="727" r:id="rId20"/>
    <p:sldId id="728" r:id="rId21"/>
    <p:sldId id="729" r:id="rId22"/>
    <p:sldId id="739" r:id="rId23"/>
    <p:sldId id="740" r:id="rId24"/>
    <p:sldId id="741" r:id="rId25"/>
    <p:sldId id="730" r:id="rId26"/>
    <p:sldId id="731" r:id="rId27"/>
    <p:sldId id="732" r:id="rId28"/>
    <p:sldId id="733" r:id="rId29"/>
    <p:sldId id="734" r:id="rId30"/>
    <p:sldId id="738" r:id="rId31"/>
    <p:sldId id="735" r:id="rId32"/>
    <p:sldId id="737" r:id="rId33"/>
    <p:sldId id="7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FFFFFF"/>
    <a:srgbClr val="FF7F85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5899" autoAdjust="0"/>
  </p:normalViewPr>
  <p:slideViewPr>
    <p:cSldViewPr snapToGrid="0">
      <p:cViewPr varScale="1">
        <p:scale>
          <a:sx n="89" d="100"/>
          <a:sy n="89" d="100"/>
        </p:scale>
        <p:origin x="132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BFE0C6B-A7BC-4C45-8135-B2D24F8ED782}"/>
    <pc:docChg chg="custSel modSld">
      <pc:chgData name="Cristian Chilipirea" userId="34ab170da5908fc4" providerId="LiveId" clId="{0BFE0C6B-A7BC-4C45-8135-B2D24F8ED782}" dt="2022-11-20T20:07:55.923" v="15" actId="20577"/>
      <pc:docMkLst>
        <pc:docMk/>
      </pc:docMkLst>
      <pc:sldChg chg="modSp mod">
        <pc:chgData name="Cristian Chilipirea" userId="34ab170da5908fc4" providerId="LiveId" clId="{0BFE0C6B-A7BC-4C45-8135-B2D24F8ED782}" dt="2022-11-20T20:07:55.923" v="15" actId="20577"/>
        <pc:sldMkLst>
          <pc:docMk/>
          <pc:sldMk cId="736295071" sldId="256"/>
        </pc:sldMkLst>
        <pc:spChg chg="mod">
          <ac:chgData name="Cristian Chilipirea" userId="34ab170da5908fc4" providerId="LiveId" clId="{0BFE0C6B-A7BC-4C45-8135-B2D24F8ED782}" dt="2022-11-20T20:07:55.923" v="15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https://www.youtube.com/watch?v=M-ZgVhzvh24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9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https://www.youtube.com/watch?v=q30W7ApRqjI&amp;t=3s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5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>
                <a:ea typeface="ＭＳ Ｐゴシック" panose="020B0600070205080204" pitchFamily="34" charset="-128"/>
              </a:rPr>
              <a:t>Memoria Cache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/>
              <a:t>gmail</a:t>
            </a:r>
            <a:r>
              <a:rPr lang="ro-RO">
                <a:solidFill>
                  <a:schemeClr val="tx2"/>
                </a:solidFill>
              </a:rPr>
              <a:t>.</a:t>
            </a:r>
            <a:r>
              <a:rPr lang="ro-RO" dirty="0">
                <a:solidFill>
                  <a:schemeClr val="tx2"/>
                </a:solidFill>
              </a:rPr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3515360" y="34899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8F1F3-CC0D-44F0-885C-26993BFD25A4}"/>
              </a:ext>
            </a:extLst>
          </p:cNvPr>
          <p:cNvSpPr/>
          <p:nvPr/>
        </p:nvSpPr>
        <p:spPr>
          <a:xfrm>
            <a:off x="3641857" y="296164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9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3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Hit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A08121-0D34-4D45-ADD2-84380A98DDC5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CD9E7-C807-4F88-A9AF-417C962C9F0F}"/>
              </a:ext>
            </a:extLst>
          </p:cNvPr>
          <p:cNvSpPr txBox="1"/>
          <p:nvPr/>
        </p:nvSpPr>
        <p:spPr>
          <a:xfrm>
            <a:off x="3734304" y="2577068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0291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Hit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26238E-B807-4524-A1E8-D9143EC57024}"/>
              </a:ext>
            </a:extLst>
          </p:cNvPr>
          <p:cNvCxnSpPr/>
          <p:nvPr/>
        </p:nvCxnSpPr>
        <p:spPr>
          <a:xfrm>
            <a:off x="3515360" y="34899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C4F5AC-0A76-4C88-9975-706238F6B18C}"/>
              </a:ext>
            </a:extLst>
          </p:cNvPr>
          <p:cNvSpPr/>
          <p:nvPr/>
        </p:nvSpPr>
        <p:spPr>
          <a:xfrm>
            <a:off x="3641857" y="296164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9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9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553C3-CFA4-44C4-94E0-DCC356AF6A1D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53CB71-4393-4DE5-8E93-345D6720FA42}"/>
              </a:ext>
            </a:extLst>
          </p:cNvPr>
          <p:cNvSpPr txBox="1"/>
          <p:nvPr/>
        </p:nvSpPr>
        <p:spPr>
          <a:xfrm>
            <a:off x="3734304" y="25770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4293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1F3FCA-2C4E-4AE4-AB4F-61A62C813E76}"/>
              </a:ext>
            </a:extLst>
          </p:cNvPr>
          <p:cNvCxnSpPr/>
          <p:nvPr/>
        </p:nvCxnSpPr>
        <p:spPr>
          <a:xfrm>
            <a:off x="718161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EF9AA9-6A04-4757-AC39-25690305862E}"/>
              </a:ext>
            </a:extLst>
          </p:cNvPr>
          <p:cNvSpPr txBox="1"/>
          <p:nvPr/>
        </p:nvSpPr>
        <p:spPr>
          <a:xfrm>
            <a:off x="7400554" y="25770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999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D99EE3-5677-4CED-BAAF-6D99E372CC6D}"/>
              </a:ext>
            </a:extLst>
          </p:cNvPr>
          <p:cNvCxnSpPr/>
          <p:nvPr/>
        </p:nvCxnSpPr>
        <p:spPr>
          <a:xfrm>
            <a:off x="7162800" y="34290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AC185-DE28-4B7A-851F-6BE725ED15F3}"/>
              </a:ext>
            </a:extLst>
          </p:cNvPr>
          <p:cNvSpPr/>
          <p:nvPr/>
        </p:nvSpPr>
        <p:spPr>
          <a:xfrm>
            <a:off x="7289296" y="2953193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8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4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D99EE3-5677-4CED-BAAF-6D99E372CC6D}"/>
              </a:ext>
            </a:extLst>
          </p:cNvPr>
          <p:cNvCxnSpPr/>
          <p:nvPr/>
        </p:nvCxnSpPr>
        <p:spPr>
          <a:xfrm>
            <a:off x="3515360" y="356787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AC185-DE28-4B7A-851F-6BE725ED15F3}"/>
              </a:ext>
            </a:extLst>
          </p:cNvPr>
          <p:cNvSpPr/>
          <p:nvPr/>
        </p:nvSpPr>
        <p:spPr>
          <a:xfrm>
            <a:off x="3641856" y="309206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0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BFB665-313E-4FA1-A174-DDE2955A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9810-BF8B-4C44-A190-8679F8D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Hit/Miss Ratio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EF20BF-0392-41AB-883E-65BAB821DCE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Hit Ratio: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Miss Ratio: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Memory Access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𝐴𝑀𝐴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𝐻𝑖𝑡𝑇𝑖𝑚𝑒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𝑀𝑖𝑠𝑠𝑅𝑎𝑡𝑖𝑜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𝑀𝑖𝑠𝑠𝑃𝑒𝑛𝑎𝑙𝑡𝑦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EF20BF-0392-41AB-883E-65BAB821D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3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83BC17-B262-4B2B-BE14-E44ACAD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C7B64-F040-4EEE-AFE2-7A4538A7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Direct-</a:t>
            </a:r>
            <a:r>
              <a:rPr lang="ro-RO" dirty="0" err="1"/>
              <a:t>Mapped</a:t>
            </a:r>
            <a:r>
              <a:rPr lang="ro-RO" dirty="0"/>
              <a:t> </a:t>
            </a:r>
            <a:r>
              <a:rPr lang="en-US" dirty="0"/>
              <a:t>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78EA82-433D-4081-B29F-7563E72BA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30082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B24809-2FDE-4433-A718-01267273492E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AB1F9B1-F868-446D-9F67-F764BC98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046"/>
              </p:ext>
            </p:extLst>
          </p:nvPr>
        </p:nvGraphicFramePr>
        <p:xfrm>
          <a:off x="7518631" y="1804566"/>
          <a:ext cx="187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FD218E-352E-4CAD-AD69-A57BC6932898}"/>
              </a:ext>
            </a:extLst>
          </p:cNvPr>
          <p:cNvSpPr txBox="1"/>
          <p:nvPr/>
        </p:nvSpPr>
        <p:spPr>
          <a:xfrm>
            <a:off x="7692804" y="143523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(40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9AB8F95-6943-457C-9AD5-6A2B73895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227"/>
              </p:ext>
            </p:extLst>
          </p:nvPr>
        </p:nvGraphicFramePr>
        <p:xfrm>
          <a:off x="6378565" y="1804566"/>
          <a:ext cx="37519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196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8C72B9-B6D9-4024-AE4E-9912077AE0EF}"/>
              </a:ext>
            </a:extLst>
          </p:cNvPr>
          <p:cNvSpPr txBox="1"/>
          <p:nvPr/>
        </p:nvSpPr>
        <p:spPr>
          <a:xfrm>
            <a:off x="6155226" y="1435234"/>
            <a:ext cx="1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Valid bit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32DD84F-72D2-41B3-A0BA-FC7135567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35662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AD653B-5035-4A11-864C-602AA1B9C133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5DF-93B1-48FC-9F34-8FB5118A83F2}"/>
              </a:ext>
            </a:extLst>
          </p:cNvPr>
          <p:cNvSpPr txBox="1"/>
          <p:nvPr/>
        </p:nvSpPr>
        <p:spPr>
          <a:xfrm>
            <a:off x="6467720" y="52235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Index </a:t>
            </a:r>
            <a:r>
              <a:rPr lang="ro-RO" dirty="0" err="1"/>
              <a:t>bits</a:t>
            </a:r>
            <a:r>
              <a:rPr lang="ro-RO" dirty="0"/>
              <a:t> (18)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38E8C-0895-445F-B7FA-75B84F95BBDE}"/>
              </a:ext>
            </a:extLst>
          </p:cNvPr>
          <p:cNvSpPr txBox="1"/>
          <p:nvPr/>
        </p:nvSpPr>
        <p:spPr>
          <a:xfrm>
            <a:off x="1728329" y="5230286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(40)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E04F493-25BC-47FF-AD7F-1D1F405D78E2}"/>
              </a:ext>
            </a:extLst>
          </p:cNvPr>
          <p:cNvCxnSpPr>
            <a:stCxn id="13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B9A410E-D5A4-46AC-9B8F-CA98098A6636}"/>
              </a:ext>
            </a:extLst>
          </p:cNvPr>
          <p:cNvCxnSpPr>
            <a:cxnSpLocks/>
            <a:stCxn id="14" idx="1"/>
            <a:endCxn id="9" idx="1"/>
          </p:cNvCxnSpPr>
          <p:nvPr/>
        </p:nvCxnSpPr>
        <p:spPr>
          <a:xfrm rot="10800000">
            <a:off x="6378566" y="3287927"/>
            <a:ext cx="89155" cy="2120331"/>
          </a:xfrm>
          <a:prstGeom prst="bentConnector3">
            <a:avLst>
              <a:gd name="adj1" fmla="val 3564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B76BAA-DA1F-4A31-8E37-CA0081700090}"/>
              </a:ext>
            </a:extLst>
          </p:cNvPr>
          <p:cNvCxnSpPr>
            <a:cxnSpLocks/>
            <a:stCxn id="15" idx="0"/>
            <a:endCxn id="8" idx="0"/>
          </p:cNvCxnSpPr>
          <p:nvPr/>
        </p:nvCxnSpPr>
        <p:spPr>
          <a:xfrm rot="5400000" flipH="1" flipV="1">
            <a:off x="3540195" y="350523"/>
            <a:ext cx="3795052" cy="5964475"/>
          </a:xfrm>
          <a:prstGeom prst="bentConnector3">
            <a:avLst>
              <a:gd name="adj1" fmla="val 1060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8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B1278-4D70-4C1F-B23C-99BBFD49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F35BC-3820-4386-890F-52FE2B19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Cache </a:t>
            </a:r>
            <a:r>
              <a:rPr lang="ro-RO" dirty="0" err="1"/>
              <a:t>Thrashing</a:t>
            </a:r>
            <a:endParaRPr lang="ro-RO" dirty="0"/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E96A8250-9893-4F65-9C7C-B4BC361F0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4551"/>
              </p:ext>
            </p:extLst>
          </p:nvPr>
        </p:nvGraphicFramePr>
        <p:xfrm>
          <a:off x="264160" y="148166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A32F29C3-0775-4098-BD10-2D26DFB8B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45391"/>
              </p:ext>
            </p:extLst>
          </p:nvPr>
        </p:nvGraphicFramePr>
        <p:xfrm>
          <a:off x="264160" y="195918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E4D55898-00E3-4801-B871-902C602EA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78858"/>
              </p:ext>
            </p:extLst>
          </p:nvPr>
        </p:nvGraphicFramePr>
        <p:xfrm>
          <a:off x="264160" y="2417232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E821DE7F-C681-4370-86AD-8A37CA53C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646315"/>
              </p:ext>
            </p:extLst>
          </p:nvPr>
        </p:nvGraphicFramePr>
        <p:xfrm>
          <a:off x="264160" y="4749138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994FBD07-83ED-48F7-9A86-05E62F8A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42218"/>
              </p:ext>
            </p:extLst>
          </p:nvPr>
        </p:nvGraphicFramePr>
        <p:xfrm>
          <a:off x="264160" y="5226658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E6DB3DCE-C2AA-4D96-BC72-39DFBAA91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90898"/>
              </p:ext>
            </p:extLst>
          </p:nvPr>
        </p:nvGraphicFramePr>
        <p:xfrm>
          <a:off x="264160" y="5684704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BD1EB45F-BB09-4B83-B178-D2EFEA7869B9}"/>
              </a:ext>
            </a:extLst>
          </p:cNvPr>
          <p:cNvSpPr/>
          <p:nvPr/>
        </p:nvSpPr>
        <p:spPr>
          <a:xfrm>
            <a:off x="10292080" y="1361440"/>
            <a:ext cx="203200" cy="15646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399002-32A1-4BB2-A9B8-48DCAF52AB4F}"/>
              </a:ext>
            </a:extLst>
          </p:cNvPr>
          <p:cNvSpPr/>
          <p:nvPr/>
        </p:nvSpPr>
        <p:spPr>
          <a:xfrm>
            <a:off x="10261600" y="4629758"/>
            <a:ext cx="203200" cy="15646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FB2B0C-7E5A-4AB8-8250-3506FA3B0DAF}"/>
              </a:ext>
            </a:extLst>
          </p:cNvPr>
          <p:cNvCxnSpPr>
            <a:stCxn id="11" idx="1"/>
          </p:cNvCxnSpPr>
          <p:nvPr/>
        </p:nvCxnSpPr>
        <p:spPr>
          <a:xfrm>
            <a:off x="10495280" y="2143760"/>
            <a:ext cx="325120" cy="12852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698CC-CC26-4F68-AB05-14B79160BB67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0464800" y="3931921"/>
            <a:ext cx="355600" cy="1480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BD46D2-116E-47AE-BF96-F881E04EA6A5}"/>
              </a:ext>
            </a:extLst>
          </p:cNvPr>
          <p:cNvSpPr txBox="1"/>
          <p:nvPr/>
        </p:nvSpPr>
        <p:spPr>
          <a:xfrm>
            <a:off x="7701280" y="350170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Se vor scrie în aceeași zonă din Cache</a:t>
            </a:r>
          </a:p>
        </p:txBody>
      </p:sp>
    </p:spTree>
    <p:extLst>
      <p:ext uri="{BB962C8B-B14F-4D97-AF65-F5344CB8AC3E}">
        <p14:creationId xmlns:p14="http://schemas.microsoft.com/office/powerpoint/2010/main" val="306461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ECED0-DBEA-477E-A0E8-0B5EBA10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2F17A-1FAD-4FC0-8A33-D76B8F03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- Utilizare Cache Bună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F52B61-C3B7-4B71-BAC8-DE016F418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39415"/>
              </p:ext>
            </p:extLst>
          </p:nvPr>
        </p:nvGraphicFramePr>
        <p:xfrm>
          <a:off x="1930400" y="2121746"/>
          <a:ext cx="83312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1414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82669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10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00228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65756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7771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73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13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6299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95942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931088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9999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2173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47936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3443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370494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73036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8422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9918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7114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3161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4278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75693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5842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68635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05261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02485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84451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43404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045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7741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69139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8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99652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45533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37749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60864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557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337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2543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2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2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9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1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8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9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168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C591E-B1EC-4836-95D0-EDBC7849251F}"/>
              </a:ext>
            </a:extLst>
          </p:cNvPr>
          <p:cNvCxnSpPr/>
          <p:nvPr/>
        </p:nvCxnSpPr>
        <p:spPr>
          <a:xfrm>
            <a:off x="2021840" y="226568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5597D-B5C4-4F12-8C57-66AD27C23B95}"/>
              </a:ext>
            </a:extLst>
          </p:cNvPr>
          <p:cNvCxnSpPr/>
          <p:nvPr/>
        </p:nvCxnSpPr>
        <p:spPr>
          <a:xfrm>
            <a:off x="2021840" y="267208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4EA58-C970-49CF-8364-406910DB8415}"/>
              </a:ext>
            </a:extLst>
          </p:cNvPr>
          <p:cNvCxnSpPr/>
          <p:nvPr/>
        </p:nvCxnSpPr>
        <p:spPr>
          <a:xfrm>
            <a:off x="2021840" y="305816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6B5589-8B54-4B84-8269-0FA6D9DF6C56}"/>
              </a:ext>
            </a:extLst>
          </p:cNvPr>
          <p:cNvCxnSpPr>
            <a:cxnSpLocks/>
          </p:cNvCxnSpPr>
          <p:nvPr/>
        </p:nvCxnSpPr>
        <p:spPr>
          <a:xfrm flipH="1">
            <a:off x="2032000" y="2285061"/>
            <a:ext cx="8138160" cy="38655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B21C7-9D6B-4D25-8C6F-5CEA89149514}"/>
              </a:ext>
            </a:extLst>
          </p:cNvPr>
          <p:cNvCxnSpPr>
            <a:cxnSpLocks/>
          </p:cNvCxnSpPr>
          <p:nvPr/>
        </p:nvCxnSpPr>
        <p:spPr>
          <a:xfrm flipH="1">
            <a:off x="2021840" y="2691460"/>
            <a:ext cx="8138160" cy="38655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1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ECED0-DBEA-477E-A0E8-0B5EBA10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2F17A-1FAD-4FC0-8A33-D76B8F03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- Utilizare Cache </a:t>
            </a:r>
            <a:r>
              <a:rPr lang="en-US" dirty="0">
                <a:solidFill>
                  <a:srgbClr val="FF0000"/>
                </a:solidFill>
              </a:rPr>
              <a:t>Rea</a:t>
            </a:r>
            <a:endParaRPr lang="ro-RO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F52B61-C3B7-4B71-BAC8-DE016F418AFB}"/>
              </a:ext>
            </a:extLst>
          </p:cNvPr>
          <p:cNvGraphicFramePr>
            <a:graphicFrameLocks noGrp="1"/>
          </p:cNvGraphicFramePr>
          <p:nvPr/>
        </p:nvGraphicFramePr>
        <p:xfrm>
          <a:off x="1930400" y="2121746"/>
          <a:ext cx="83312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1414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82669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10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00228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65756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7771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73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13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6299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95942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931088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9999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2173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47936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3443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370494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73036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8422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9918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7114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3161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4278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75693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5842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68635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05261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02485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84451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43404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045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7741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69139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8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99652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45533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37749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60864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557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337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2543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2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2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9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1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8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9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168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C591E-B1EC-4836-95D0-EDBC7849251F}"/>
              </a:ext>
            </a:extLst>
          </p:cNvPr>
          <p:cNvCxnSpPr>
            <a:cxnSpLocks/>
          </p:cNvCxnSpPr>
          <p:nvPr/>
        </p:nvCxnSpPr>
        <p:spPr>
          <a:xfrm>
            <a:off x="202184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5597D-B5C4-4F12-8C57-66AD27C23B95}"/>
              </a:ext>
            </a:extLst>
          </p:cNvPr>
          <p:cNvCxnSpPr>
            <a:cxnSpLocks/>
          </p:cNvCxnSpPr>
          <p:nvPr/>
        </p:nvCxnSpPr>
        <p:spPr>
          <a:xfrm>
            <a:off x="223520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4EA58-C970-49CF-8364-406910DB8415}"/>
              </a:ext>
            </a:extLst>
          </p:cNvPr>
          <p:cNvCxnSpPr>
            <a:cxnSpLocks/>
          </p:cNvCxnSpPr>
          <p:nvPr/>
        </p:nvCxnSpPr>
        <p:spPr>
          <a:xfrm>
            <a:off x="245872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6B5589-8B54-4B84-8269-0FA6D9DF6C56}"/>
              </a:ext>
            </a:extLst>
          </p:cNvPr>
          <p:cNvCxnSpPr>
            <a:cxnSpLocks/>
          </p:cNvCxnSpPr>
          <p:nvPr/>
        </p:nvCxnSpPr>
        <p:spPr>
          <a:xfrm flipV="1">
            <a:off x="2021840" y="2265680"/>
            <a:ext cx="213360" cy="259080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B21C7-9D6B-4D25-8C6F-5CEA89149514}"/>
              </a:ext>
            </a:extLst>
          </p:cNvPr>
          <p:cNvCxnSpPr>
            <a:cxnSpLocks/>
          </p:cNvCxnSpPr>
          <p:nvPr/>
        </p:nvCxnSpPr>
        <p:spPr>
          <a:xfrm flipV="1">
            <a:off x="2235200" y="2265680"/>
            <a:ext cx="223520" cy="259080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94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92C2D-5A50-444D-976D-7B09D306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14D33-E4FC-4C80-B9BB-86FD061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Fully-Associative 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14357E-933B-4601-ADAD-B3E8081C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67878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A26A4-B173-4EE5-94D2-6FABEF21BD48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0C8169F-7F86-479C-A947-9447184C9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42140"/>
              </p:ext>
            </p:extLst>
          </p:nvPr>
        </p:nvGraphicFramePr>
        <p:xfrm>
          <a:off x="7518631" y="1804566"/>
          <a:ext cx="187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E69546-F6C8-4DCD-96D6-B8BDAFF6216A}"/>
              </a:ext>
            </a:extLst>
          </p:cNvPr>
          <p:cNvSpPr txBox="1"/>
          <p:nvPr/>
        </p:nvSpPr>
        <p:spPr>
          <a:xfrm>
            <a:off x="7692804" y="143523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58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71C40A-9C85-4D1A-B9FB-537E6D286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34690"/>
              </p:ext>
            </p:extLst>
          </p:nvPr>
        </p:nvGraphicFramePr>
        <p:xfrm>
          <a:off x="6378565" y="1804566"/>
          <a:ext cx="37519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196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D162B5-81B1-4DD6-A78D-F3A76CBAF89E}"/>
              </a:ext>
            </a:extLst>
          </p:cNvPr>
          <p:cNvSpPr txBox="1"/>
          <p:nvPr/>
        </p:nvSpPr>
        <p:spPr>
          <a:xfrm>
            <a:off x="6155226" y="1435234"/>
            <a:ext cx="1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Valid bit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4BADEFA-C60C-4E8E-9835-1B6D1F8F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83154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A4A3-B683-4D0D-97F8-14965F8D60E0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A4841-89D5-46F2-AAA6-D647A519935E}"/>
              </a:ext>
            </a:extLst>
          </p:cNvPr>
          <p:cNvSpPr txBox="1"/>
          <p:nvPr/>
        </p:nvSpPr>
        <p:spPr>
          <a:xfrm>
            <a:off x="1728329" y="5230286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</a:t>
            </a:r>
            <a:r>
              <a:rPr lang="en-US" dirty="0"/>
              <a:t>58</a:t>
            </a:r>
            <a:r>
              <a:rPr lang="ro-RO" dirty="0"/>
              <a:t>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01BB66-0475-4A95-8842-B13380CD6084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7510780-E5FB-4779-8D9C-087D00B5A1B3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rot="5400000" flipH="1" flipV="1">
            <a:off x="3540195" y="350523"/>
            <a:ext cx="3795052" cy="5964475"/>
          </a:xfrm>
          <a:prstGeom prst="bentConnector3">
            <a:avLst>
              <a:gd name="adj1" fmla="val 1060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4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92C2D-5A50-444D-976D-7B09D306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14D33-E4FC-4C80-B9BB-86FD061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(20) Way-Associative 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14357E-933B-4601-ADAD-B3E8081C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23504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A26A4-B173-4EE5-94D2-6FABEF21BD48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0C8169F-7F86-479C-A947-9447184C9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94889"/>
              </p:ext>
            </p:extLst>
          </p:nvPr>
        </p:nvGraphicFramePr>
        <p:xfrm>
          <a:off x="8468293" y="1804566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E69546-F6C8-4DCD-96D6-B8BDAFF6216A}"/>
              </a:ext>
            </a:extLst>
          </p:cNvPr>
          <p:cNvSpPr txBox="1"/>
          <p:nvPr/>
        </p:nvSpPr>
        <p:spPr>
          <a:xfrm>
            <a:off x="8244953" y="1417588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4BADEFA-C60C-4E8E-9835-1B6D1F8F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9775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A4A3-B683-4D0D-97F8-14965F8D60E0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A4841-89D5-46F2-AAA6-D647A519935E}"/>
              </a:ext>
            </a:extLst>
          </p:cNvPr>
          <p:cNvSpPr txBox="1"/>
          <p:nvPr/>
        </p:nvSpPr>
        <p:spPr>
          <a:xfrm>
            <a:off x="172720" y="522856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01BB66-0475-4A95-8842-B13380CD6084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7510780-E5FB-4779-8D9C-087D00B5A1B3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rot="5400000" flipH="1" flipV="1">
            <a:off x="3030503" y="-713040"/>
            <a:ext cx="3810976" cy="8072233"/>
          </a:xfrm>
          <a:prstGeom prst="bentConnector3">
            <a:avLst>
              <a:gd name="adj1" fmla="val 1059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7871C6-D267-4E40-8D6D-B332D6E0AECD}"/>
              </a:ext>
            </a:extLst>
          </p:cNvPr>
          <p:cNvSpPr txBox="1"/>
          <p:nvPr/>
        </p:nvSpPr>
        <p:spPr>
          <a:xfrm>
            <a:off x="6467720" y="52235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Index </a:t>
            </a:r>
            <a:r>
              <a:rPr lang="ro-RO" dirty="0" err="1"/>
              <a:t>bits</a:t>
            </a:r>
            <a:r>
              <a:rPr lang="ro-RO" dirty="0"/>
              <a:t> (1</a:t>
            </a:r>
            <a:r>
              <a:rPr lang="en-US" dirty="0"/>
              <a:t>3</a:t>
            </a:r>
            <a:r>
              <a:rPr lang="ro-RO" dirty="0"/>
              <a:t>)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BE39F66D-F244-430C-9F26-CC168E23A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10089"/>
              </p:ext>
            </p:extLst>
          </p:nvPr>
        </p:nvGraphicFramePr>
        <p:xfrm>
          <a:off x="6243780" y="1795743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57A1DB9-F134-4CBF-B3FB-61BAE04D8FBE}"/>
              </a:ext>
            </a:extLst>
          </p:cNvPr>
          <p:cNvSpPr txBox="1"/>
          <p:nvPr/>
        </p:nvSpPr>
        <p:spPr>
          <a:xfrm>
            <a:off x="6020441" y="142641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4E8117-5178-432C-9564-1C1E354FBBCB}"/>
              </a:ext>
            </a:extLst>
          </p:cNvPr>
          <p:cNvCxnSpPr>
            <a:cxnSpLocks/>
            <a:stCxn id="14" idx="0"/>
            <a:endCxn id="33" idx="0"/>
          </p:cNvCxnSpPr>
          <p:nvPr/>
        </p:nvCxnSpPr>
        <p:spPr>
          <a:xfrm rot="5400000" flipH="1" flipV="1">
            <a:off x="1264348" y="1044293"/>
            <a:ext cx="3819799" cy="4548745"/>
          </a:xfrm>
          <a:prstGeom prst="bentConnector3">
            <a:avLst>
              <a:gd name="adj1" fmla="val 105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5E64690-8E77-4C7C-B8C1-EF9F4F292844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16200000" flipV="1">
            <a:off x="8201690" y="3744355"/>
            <a:ext cx="461128" cy="24973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1F51C46-F749-428A-95BE-3E83BEC6E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27458"/>
              </p:ext>
            </p:extLst>
          </p:nvPr>
        </p:nvGraphicFramePr>
        <p:xfrm>
          <a:off x="4944805" y="1795743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B231A5D-5F7D-484F-B5DB-B96569BC56A4}"/>
              </a:ext>
            </a:extLst>
          </p:cNvPr>
          <p:cNvSpPr txBox="1"/>
          <p:nvPr/>
        </p:nvSpPr>
        <p:spPr>
          <a:xfrm>
            <a:off x="4721465" y="1408765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C5C60C0-2DE7-44FA-81CA-9D0E9D5D6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67252"/>
              </p:ext>
            </p:extLst>
          </p:nvPr>
        </p:nvGraphicFramePr>
        <p:xfrm>
          <a:off x="2731765" y="1795743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7F3762A1-27F1-41B5-A9D6-AFE25BB7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69366"/>
              </p:ext>
            </p:extLst>
          </p:nvPr>
        </p:nvGraphicFramePr>
        <p:xfrm>
          <a:off x="1279036" y="1795743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B741E5F-9C43-4C86-A150-D669CAE920DA}"/>
              </a:ext>
            </a:extLst>
          </p:cNvPr>
          <p:cNvSpPr txBox="1"/>
          <p:nvPr/>
        </p:nvSpPr>
        <p:spPr>
          <a:xfrm>
            <a:off x="1055696" y="1408765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9125E-9C11-450A-B41F-0F3CD9526EEF}"/>
              </a:ext>
            </a:extLst>
          </p:cNvPr>
          <p:cNvSpPr txBox="1"/>
          <p:nvPr/>
        </p:nvSpPr>
        <p:spPr>
          <a:xfrm>
            <a:off x="2443522" y="14154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7833571-565E-43D6-A194-0921CB4A7A58}"/>
              </a:ext>
            </a:extLst>
          </p:cNvPr>
          <p:cNvCxnSpPr>
            <a:cxnSpLocks/>
            <a:stCxn id="12" idx="0"/>
            <a:endCxn id="40" idx="2"/>
          </p:cNvCxnSpPr>
          <p:nvPr/>
        </p:nvCxnSpPr>
        <p:spPr>
          <a:xfrm rot="16200000" flipV="1">
            <a:off x="6445682" y="1988348"/>
            <a:ext cx="461128" cy="60093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6C38FDE-4D88-4422-8E68-B1971E58877A}"/>
              </a:ext>
            </a:extLst>
          </p:cNvPr>
          <p:cNvCxnSpPr>
            <a:cxnSpLocks/>
            <a:stCxn id="14" idx="0"/>
            <a:endCxn id="42" idx="0"/>
          </p:cNvCxnSpPr>
          <p:nvPr/>
        </p:nvCxnSpPr>
        <p:spPr>
          <a:xfrm rot="5400000" flipH="1" flipV="1">
            <a:off x="-568536" y="2877177"/>
            <a:ext cx="3819799" cy="882976"/>
          </a:xfrm>
          <a:prstGeom prst="bentConnector3">
            <a:avLst>
              <a:gd name="adj1" fmla="val 105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43EEE5-A36E-4F7C-8945-00FBA08C5D77}"/>
              </a:ext>
            </a:extLst>
          </p:cNvPr>
          <p:cNvSpPr txBox="1"/>
          <p:nvPr/>
        </p:nvSpPr>
        <p:spPr>
          <a:xfrm>
            <a:off x="8099709" y="3059668"/>
            <a:ext cx="49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246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841184-92F9-4E22-BEA0-E36632DF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B9BC4-BF6B-4BB2-9601-83A86D2F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622CBD-800E-4123-B437-74E999A919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26" y="463967"/>
            <a:ext cx="8619185" cy="5861777"/>
          </a:xfrm>
        </p:spPr>
      </p:pic>
    </p:spTree>
    <p:extLst>
      <p:ext uri="{BB962C8B-B14F-4D97-AF65-F5344CB8AC3E}">
        <p14:creationId xmlns:p14="http://schemas.microsoft.com/office/powerpoint/2010/main" val="30233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D608E-640E-4AF1-8021-B90B5DF8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6E060-A8B8-492E-BC83-8C3B50DE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policies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45923-8B52-4F0A-9289-49D2C1717AF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Random</a:t>
            </a:r>
            <a:endParaRPr lang="ro-RO" dirty="0"/>
          </a:p>
          <a:p>
            <a:r>
              <a:rPr lang="en-US" dirty="0"/>
              <a:t>FIFO/LIFO</a:t>
            </a:r>
          </a:p>
          <a:p>
            <a:r>
              <a:rPr lang="en-US" dirty="0"/>
              <a:t>Least Recently Used/Most recently used</a:t>
            </a:r>
          </a:p>
          <a:p>
            <a:r>
              <a:rPr lang="ro-RO" dirty="0" err="1"/>
              <a:t>Least</a:t>
            </a:r>
            <a:r>
              <a:rPr lang="ro-RO" dirty="0"/>
              <a:t> </a:t>
            </a:r>
            <a:r>
              <a:rPr lang="ro-RO" dirty="0" err="1"/>
              <a:t>Frequently</a:t>
            </a:r>
            <a:r>
              <a:rPr lang="ro-RO" dirty="0"/>
              <a:t> </a:t>
            </a:r>
            <a:r>
              <a:rPr lang="ro-RO" dirty="0" err="1"/>
              <a:t>Used</a:t>
            </a:r>
            <a:r>
              <a:rPr lang="en-US" dirty="0"/>
              <a:t> &lt;&lt;&lt;&lt;&lt; LRU approximations</a:t>
            </a:r>
            <a:endParaRPr lang="ro-RO" dirty="0"/>
          </a:p>
          <a:p>
            <a:r>
              <a:rPr lang="en-US" dirty="0" err="1"/>
              <a:t>Bélády</a:t>
            </a:r>
            <a:r>
              <a:rPr lang="ro-RO" dirty="0"/>
              <a:t> (</a:t>
            </a:r>
            <a:r>
              <a:rPr lang="ro-RO" dirty="0" err="1"/>
              <a:t>clairvoyant</a:t>
            </a:r>
            <a:r>
              <a:rPr lang="ro-RO" dirty="0"/>
              <a:t>)</a:t>
            </a:r>
            <a:endParaRPr lang="en-US" dirty="0"/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797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2C9C82-92F1-45E6-BFE5-03A61F2D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163EA0-1230-49DD-9D67-882419CD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22" y="405114"/>
            <a:ext cx="8776917" cy="60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E5FAF-4E35-4333-9CCE-01A92702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4CC96D-0F80-45A0-AEBA-2C508E7A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Ierarhia</a:t>
            </a:r>
            <a:r>
              <a:rPr lang="en-US" dirty="0"/>
              <a:t> de </a:t>
            </a:r>
            <a:r>
              <a:rPr lang="en-US" dirty="0" err="1"/>
              <a:t>memorii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1A3D31-CCA7-4D5B-9D3A-B7CFC682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37243"/>
              </p:ext>
            </p:extLst>
          </p:nvPr>
        </p:nvGraphicFramePr>
        <p:xfrm>
          <a:off x="731520" y="2105660"/>
          <a:ext cx="10302240" cy="31912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60448">
                  <a:extLst>
                    <a:ext uri="{9D8B030D-6E8A-4147-A177-3AD203B41FA5}">
                      <a16:colId xmlns:a16="http://schemas.microsoft.com/office/drawing/2014/main" val="2957846108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2657032381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1387778238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2156670773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494681811"/>
                    </a:ext>
                  </a:extLst>
                </a:gridCol>
              </a:tblGrid>
              <a:tr h="531876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Capacitate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</a:t>
                      </a:r>
                      <a:r>
                        <a:rPr lang="ro-RO" dirty="0" err="1"/>
                        <a:t>ță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Cost/GB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Controlat</a:t>
                      </a:r>
                      <a:r>
                        <a:rPr lang="en-US" dirty="0"/>
                        <a:t> de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89449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 err="1"/>
                        <a:t>Regiștri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1ns </a:t>
                      </a:r>
                      <a:r>
                        <a:rPr lang="en-US" dirty="0"/>
                        <a:t>&lt;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Compilator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0032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Cache (SRAM)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1-10ns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80166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RAM (DRAM)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100GB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70-100ns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Hardware/Kernel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22683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SSD (Flash)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7-150µs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67131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HDD (Magnetic)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19TB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1-10ms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8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2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82349-03FA-469D-8090-A2F2EF9D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363D5-E4CD-4B44-93FA-30550838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49BFA-C947-43B6-BF4C-50B496F9D5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2135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637281" y="128170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637281" y="4666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4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 – gets worse – cache lines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531024" y="128170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 [6]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531024" y="466672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 [3]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637281" y="128170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637281" y="4666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A1598F-4290-46C0-BFC3-9FE7DE9CF8A6}"/>
              </a:ext>
            </a:extLst>
          </p:cNvPr>
          <p:cNvCxnSpPr/>
          <p:nvPr/>
        </p:nvCxnSpPr>
        <p:spPr>
          <a:xfrm>
            <a:off x="5019040" y="1904934"/>
            <a:ext cx="132080" cy="281781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DEA6B4-DF0C-44FB-8A19-E09A33331B0B}"/>
              </a:ext>
            </a:extLst>
          </p:cNvPr>
          <p:cNvSpPr txBox="1"/>
          <p:nvPr/>
        </p:nvSpPr>
        <p:spPr>
          <a:xfrm rot="5211516">
            <a:off x="4333707" y="2928702"/>
            <a:ext cx="1980029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Cache coherency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5065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6D3EF-E9B5-495F-82E1-92D9E111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E12E8-F7EF-447A-B551-1D3FB4EC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Principiul </a:t>
            </a:r>
            <a:r>
              <a:rPr lang="en-US" dirty="0"/>
              <a:t>“</a:t>
            </a:r>
            <a:r>
              <a:rPr lang="ro-RO" dirty="0" err="1"/>
              <a:t>locality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3F69-672A-4665-844C-A1AE757518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093787"/>
            <a:ext cx="11197087" cy="5203495"/>
          </a:xfrm>
        </p:spPr>
        <p:txBody>
          <a:bodyPr/>
          <a:lstStyle/>
          <a:p>
            <a:r>
              <a:rPr lang="en-US" dirty="0" err="1"/>
              <a:t>Dac</a:t>
            </a:r>
            <a:r>
              <a:rPr lang="ro-RO" dirty="0"/>
              <a:t>ă avem un acces asupra unei date de la locația X, un acces la locația X+</a:t>
            </a:r>
            <a:r>
              <a:rPr lang="el-GR" dirty="0"/>
              <a:t>Δ</a:t>
            </a:r>
            <a:r>
              <a:rPr lang="ro-RO" dirty="0"/>
              <a:t>X la un moment de timp t+</a:t>
            </a:r>
            <a:r>
              <a:rPr lang="el-GR" dirty="0"/>
              <a:t>Δ</a:t>
            </a:r>
            <a:r>
              <a:rPr lang="ro-RO" dirty="0"/>
              <a:t>t devine mai probabil cu cât </a:t>
            </a:r>
            <a:r>
              <a:rPr lang="el-GR" dirty="0"/>
              <a:t>Δ</a:t>
            </a:r>
            <a:r>
              <a:rPr lang="ro-RO" dirty="0"/>
              <a:t>X și </a:t>
            </a:r>
            <a:r>
              <a:rPr lang="el-GR" dirty="0"/>
              <a:t>Δ</a:t>
            </a:r>
            <a:r>
              <a:rPr lang="ro-RO" dirty="0"/>
              <a:t>t se apropie de 0.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Localitate</a:t>
            </a:r>
            <a:r>
              <a:rPr lang="en-US" b="1" dirty="0"/>
              <a:t> spa</a:t>
            </a:r>
            <a:r>
              <a:rPr lang="ro-RO" b="1" dirty="0" err="1"/>
              <a:t>țială</a:t>
            </a:r>
            <a:r>
              <a:rPr lang="ro-RO" dirty="0"/>
              <a:t>: Două zone de memorie apropiate vor fi accesate la un interval de timp apropiat.</a:t>
            </a:r>
          </a:p>
          <a:p>
            <a:endParaRPr lang="ro-RO" dirty="0"/>
          </a:p>
          <a:p>
            <a:r>
              <a:rPr lang="ro-RO" b="1" dirty="0"/>
              <a:t>Localitate temporală</a:t>
            </a:r>
            <a:r>
              <a:rPr lang="ro-RO" dirty="0"/>
              <a:t>: Dacă o zonă de memorie e accesată, sunt șanse mari să fie accesată din nou.</a:t>
            </a:r>
          </a:p>
        </p:txBody>
      </p:sp>
    </p:spTree>
    <p:extLst>
      <p:ext uri="{BB962C8B-B14F-4D97-AF65-F5344CB8AC3E}">
        <p14:creationId xmlns:p14="http://schemas.microsoft.com/office/powerpoint/2010/main" val="36992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854ED2-4478-4C76-B9EA-7EFC6317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C3F6-396B-4245-BC24-81F3790F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Pattern acces la memorie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B9615A1A-2846-4363-97F9-77A5F7E9513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93" y="1285875"/>
            <a:ext cx="5908376" cy="5011738"/>
          </a:xfrm>
        </p:spPr>
      </p:pic>
    </p:spTree>
    <p:extLst>
      <p:ext uri="{BB962C8B-B14F-4D97-AF65-F5344CB8AC3E}">
        <p14:creationId xmlns:p14="http://schemas.microsoft.com/office/powerpoint/2010/main" val="127351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9B2ACD3-A58D-441E-BDF5-0ED1384811AE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040BBA-C01A-4E88-BAD3-22D13F692179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81531-A4CD-43C1-AE03-D52FA7705311}"/>
              </a:ext>
            </a:extLst>
          </p:cNvPr>
          <p:cNvSpPr txBox="1"/>
          <p:nvPr/>
        </p:nvSpPr>
        <p:spPr>
          <a:xfrm>
            <a:off x="3734304" y="2577068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743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7162800" y="29057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F43D6-A5AD-4112-99F4-6284B2681F29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0AA7D-E960-4171-B619-4A165AD3D03E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E101F-CA57-46E2-A3F7-98F43238C43D}"/>
              </a:ext>
            </a:extLst>
          </p:cNvPr>
          <p:cNvSpPr txBox="1"/>
          <p:nvPr/>
        </p:nvSpPr>
        <p:spPr>
          <a:xfrm>
            <a:off x="7404477" y="2524613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458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7162800" y="34290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7289296" y="2953193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4AEA5-E795-4C6C-B8C0-CF8E4104F6E9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A72EB-7890-43A6-B09F-6EFBB03E72D2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5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025EE4-3573-4997-95D4-9C964CC8A1D8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538FDA-C994-4514-9F99-0C7A6BF4E377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7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7529</TotalTime>
  <Words>952</Words>
  <Application>Microsoft Office PowerPoint</Application>
  <PresentationFormat>Widescreen</PresentationFormat>
  <Paragraphs>459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Wingdings</vt:lpstr>
      <vt:lpstr>Office Theme</vt:lpstr>
      <vt:lpstr>Arhitecturi Paralele Memoria Cache</vt:lpstr>
      <vt:lpstr>PowerPoint Presentation</vt:lpstr>
      <vt:lpstr>Ierarhia de memorii</vt:lpstr>
      <vt:lpstr>Principiul “locality”</vt:lpstr>
      <vt:lpstr>Pattern acces la memorie</vt:lpstr>
      <vt:lpstr>Utilizare</vt:lpstr>
      <vt:lpstr>Utilizare</vt:lpstr>
      <vt:lpstr>Utilizare</vt:lpstr>
      <vt:lpstr>Utilizare</vt:lpstr>
      <vt:lpstr>Utilizare</vt:lpstr>
      <vt:lpstr>Utilizare</vt:lpstr>
      <vt:lpstr>Utilizare – Cache Hit</vt:lpstr>
      <vt:lpstr>Utilizare – Cache Hit</vt:lpstr>
      <vt:lpstr>Utilizare</vt:lpstr>
      <vt:lpstr>Utilizare – Cache Miss</vt:lpstr>
      <vt:lpstr>Utilizare – Cache Miss</vt:lpstr>
      <vt:lpstr>Utilizare – Cache Miss</vt:lpstr>
      <vt:lpstr>Utilizare – Cache Miss</vt:lpstr>
      <vt:lpstr>Utilizare – Cache Miss</vt:lpstr>
      <vt:lpstr>Hit/Miss Ratio</vt:lpstr>
      <vt:lpstr>Direct-Mapped Cache</vt:lpstr>
      <vt:lpstr>Problemă: Cache Thrashing</vt:lpstr>
      <vt:lpstr>Matrici - Utilizare Cache Bună</vt:lpstr>
      <vt:lpstr>Matrici - Utilizare Cache Rea</vt:lpstr>
      <vt:lpstr>Fully-Associative Cache</vt:lpstr>
      <vt:lpstr>N (20) Way-Associative Cache</vt:lpstr>
      <vt:lpstr>PowerPoint Presentation</vt:lpstr>
      <vt:lpstr>Cache replacement policies</vt:lpstr>
      <vt:lpstr>PowerPoint Presentation</vt:lpstr>
      <vt:lpstr>PowerPoint Presentation</vt:lpstr>
      <vt:lpstr>False sharing</vt:lpstr>
      <vt:lpstr>False sharing – gets worse – cache lines</vt:lpstr>
      <vt:lpstr>False sharing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2022-11-20T20:07:57Z</dcterms:modified>
</cp:coreProperties>
</file>